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21855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9979863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6630338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1710918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503137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8398603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119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33891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7753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98478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049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43045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57365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47914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62111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63917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6E9DEC-419B-4CC5-A080-3B06BD5A8291}" type="datetimeFigureOut">
              <a:rPr lang="en-US" smtClean="0"/>
              <a:t>1/7/2022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38417126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brewminate.com/escaping-germany-after-the-fall-of-the-weimar-republic/" TargetMode="External"/><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flickr.com/photos/jimmyharris/2259474872/" TargetMode="External"/><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counterinformation.wordpress.com/2016/09/07/september-11-2001-the-15th-anniversary-of-the-crime-and-cover-up-of-the-century/" TargetMode="External"/><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mailto:fspeers638@c2kni.net"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D8497-8D19-4B71-8EEC-7352C38B1930}"/>
              </a:ext>
            </a:extLst>
          </p:cNvPr>
          <p:cNvSpPr>
            <a:spLocks noGrp="1"/>
          </p:cNvSpPr>
          <p:nvPr>
            <p:ph type="ctrTitle"/>
          </p:nvPr>
        </p:nvSpPr>
        <p:spPr/>
        <p:txBody>
          <a:bodyPr/>
          <a:lstStyle/>
          <a:p>
            <a:r>
              <a:rPr lang="en-GB" sz="7200" dirty="0"/>
              <a:t>GCSE History</a:t>
            </a:r>
          </a:p>
        </p:txBody>
      </p:sp>
    </p:spTree>
    <p:extLst>
      <p:ext uri="{BB962C8B-B14F-4D97-AF65-F5344CB8AC3E}">
        <p14:creationId xmlns:p14="http://schemas.microsoft.com/office/powerpoint/2010/main" val="852328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EFC18-416D-4B09-9D9A-8F76D5F72DB4}"/>
              </a:ext>
            </a:extLst>
          </p:cNvPr>
          <p:cNvSpPr>
            <a:spLocks noGrp="1"/>
          </p:cNvSpPr>
          <p:nvPr>
            <p:ph type="title"/>
          </p:nvPr>
        </p:nvSpPr>
        <p:spPr>
          <a:xfrm>
            <a:off x="677334" y="609600"/>
            <a:ext cx="8596668" cy="5467350"/>
          </a:xfrm>
        </p:spPr>
        <p:txBody>
          <a:bodyPr>
            <a:normAutofit fontScale="90000"/>
          </a:bodyPr>
          <a:lstStyle/>
          <a:p>
            <a:r>
              <a:rPr lang="en-GB" u="sng" dirty="0"/>
              <a:t>Why study History?</a:t>
            </a:r>
            <a:r>
              <a:rPr lang="en-GB" dirty="0"/>
              <a:t/>
            </a:r>
            <a:br>
              <a:rPr lang="en-GB" dirty="0"/>
            </a:br>
            <a:r>
              <a:rPr lang="en-GB" dirty="0"/>
              <a:t/>
            </a:r>
            <a:br>
              <a:rPr lang="en-GB" dirty="0"/>
            </a:br>
            <a:r>
              <a:rPr lang="en-GB" sz="2700" dirty="0">
                <a:solidFill>
                  <a:schemeClr val="tx1"/>
                </a:solidFill>
              </a:rPr>
              <a:t>It is highly regarded by universities and employers</a:t>
            </a:r>
            <a:br>
              <a:rPr lang="en-GB" sz="2700" dirty="0">
                <a:solidFill>
                  <a:schemeClr val="tx1"/>
                </a:solidFill>
              </a:rPr>
            </a:br>
            <a:r>
              <a:rPr lang="en-GB" sz="2700" dirty="0">
                <a:solidFill>
                  <a:schemeClr val="tx1"/>
                </a:solidFill>
              </a:rPr>
              <a:t/>
            </a:r>
            <a:br>
              <a:rPr lang="en-GB" sz="2700" dirty="0">
                <a:solidFill>
                  <a:schemeClr val="tx1"/>
                </a:solidFill>
              </a:rPr>
            </a:br>
            <a:r>
              <a:rPr lang="en-GB" sz="2700" dirty="0">
                <a:solidFill>
                  <a:schemeClr val="tx1"/>
                </a:solidFill>
              </a:rPr>
              <a:t>You can gain skills to help </a:t>
            </a:r>
            <a:r>
              <a:rPr lang="en-GB" sz="2700">
                <a:solidFill>
                  <a:schemeClr val="tx1"/>
                </a:solidFill>
              </a:rPr>
              <a:t>you do </a:t>
            </a:r>
            <a:r>
              <a:rPr lang="en-GB" sz="2700" dirty="0">
                <a:solidFill>
                  <a:schemeClr val="tx1"/>
                </a:solidFill>
              </a:rPr>
              <a:t>better in other subjects</a:t>
            </a:r>
            <a:br>
              <a:rPr lang="en-GB" sz="2700" dirty="0">
                <a:solidFill>
                  <a:schemeClr val="tx1"/>
                </a:solidFill>
              </a:rPr>
            </a:br>
            <a:r>
              <a:rPr lang="en-GB" sz="2700" dirty="0">
                <a:solidFill>
                  <a:schemeClr val="tx1"/>
                </a:solidFill>
              </a:rPr>
              <a:t/>
            </a:r>
            <a:br>
              <a:rPr lang="en-GB" sz="2700" dirty="0">
                <a:solidFill>
                  <a:schemeClr val="tx1"/>
                </a:solidFill>
              </a:rPr>
            </a:br>
            <a:r>
              <a:rPr lang="en-GB" sz="2700" dirty="0">
                <a:solidFill>
                  <a:schemeClr val="tx1"/>
                </a:solidFill>
              </a:rPr>
              <a:t>You can develop your skills as inquiring, curious and critical thinkers</a:t>
            </a:r>
            <a:br>
              <a:rPr lang="en-GB" sz="2700" dirty="0">
                <a:solidFill>
                  <a:schemeClr val="tx1"/>
                </a:solidFill>
              </a:rPr>
            </a:br>
            <a:r>
              <a:rPr lang="en-GB" sz="2700" dirty="0">
                <a:solidFill>
                  <a:schemeClr val="tx1"/>
                </a:solidFill>
              </a:rPr>
              <a:t/>
            </a:r>
            <a:br>
              <a:rPr lang="en-GB" sz="2700" dirty="0">
                <a:solidFill>
                  <a:schemeClr val="tx1"/>
                </a:solidFill>
              </a:rPr>
            </a:br>
            <a:r>
              <a:rPr lang="en-GB" sz="2700" dirty="0">
                <a:solidFill>
                  <a:schemeClr val="tx1"/>
                </a:solidFill>
              </a:rPr>
              <a:t>It can spark a lifelong interest in making sense of the past</a:t>
            </a:r>
            <a:r>
              <a:rPr lang="en-GB" sz="3100" dirty="0"/>
              <a:t/>
            </a:r>
            <a:br>
              <a:rPr lang="en-GB" sz="3100" dirty="0"/>
            </a:br>
            <a:endParaRPr lang="en-GB" dirty="0"/>
          </a:p>
        </p:txBody>
      </p:sp>
    </p:spTree>
    <p:extLst>
      <p:ext uri="{BB962C8B-B14F-4D97-AF65-F5344CB8AC3E}">
        <p14:creationId xmlns:p14="http://schemas.microsoft.com/office/powerpoint/2010/main" val="15987877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ECA21-517C-4C47-8C7B-6D61E3962A2E}"/>
              </a:ext>
            </a:extLst>
          </p:cNvPr>
          <p:cNvSpPr>
            <a:spLocks noGrp="1"/>
          </p:cNvSpPr>
          <p:nvPr>
            <p:ph type="title"/>
          </p:nvPr>
        </p:nvSpPr>
        <p:spPr/>
        <p:txBody>
          <a:bodyPr/>
          <a:lstStyle/>
          <a:p>
            <a:r>
              <a:rPr lang="en-GB" dirty="0"/>
              <a:t>What will I study?</a:t>
            </a:r>
          </a:p>
        </p:txBody>
      </p:sp>
      <p:pic>
        <p:nvPicPr>
          <p:cNvPr id="6" name="Content Placeholder 5">
            <a:extLst>
              <a:ext uri="{FF2B5EF4-FFF2-40B4-BE49-F238E27FC236}">
                <a16:creationId xmlns:a16="http://schemas.microsoft.com/office/drawing/2014/main" id="{6A245C64-D873-4F4A-9B84-9CF43B823003}"/>
              </a:ext>
            </a:extLst>
          </p:cNvPr>
          <p:cNvPicPr>
            <a:picLocks noGrp="1" noChangeAspect="1"/>
          </p:cNvPicPr>
          <p:nvPr>
            <p:ph sz="half" idx="1"/>
          </p:nvPr>
        </p:nvPicPr>
        <p:blipFill>
          <a:blip r:embed="rId2">
            <a:extLst>
              <a:ext uri="{837473B0-CC2E-450A-ABE3-18F120FF3D39}">
                <a1611:picAttrSrcUrl xmlns:a1611="http://schemas.microsoft.com/office/drawing/2016/11/main" xmlns="" r:id="rId3"/>
              </a:ext>
            </a:extLst>
          </a:blip>
          <a:stretch>
            <a:fillRect/>
          </a:stretch>
        </p:blipFill>
        <p:spPr>
          <a:xfrm>
            <a:off x="677863" y="2637235"/>
            <a:ext cx="4183062" cy="2928143"/>
          </a:xfrm>
        </p:spPr>
      </p:pic>
      <p:sp>
        <p:nvSpPr>
          <p:cNvPr id="4" name="Content Placeholder 3">
            <a:extLst>
              <a:ext uri="{FF2B5EF4-FFF2-40B4-BE49-F238E27FC236}">
                <a16:creationId xmlns:a16="http://schemas.microsoft.com/office/drawing/2014/main" id="{22516B47-DF4B-4767-B354-6B990C1A4870}"/>
              </a:ext>
            </a:extLst>
          </p:cNvPr>
          <p:cNvSpPr>
            <a:spLocks noGrp="1"/>
          </p:cNvSpPr>
          <p:nvPr>
            <p:ph sz="half" idx="2"/>
          </p:nvPr>
        </p:nvSpPr>
        <p:spPr>
          <a:xfrm>
            <a:off x="5089968" y="1930400"/>
            <a:ext cx="4184034" cy="3880773"/>
          </a:xfrm>
        </p:spPr>
        <p:txBody>
          <a:bodyPr>
            <a:normAutofit lnSpcReduction="10000"/>
          </a:bodyPr>
          <a:lstStyle/>
          <a:p>
            <a:r>
              <a:rPr lang="en-GB" b="1" dirty="0"/>
              <a:t>Year 11</a:t>
            </a:r>
          </a:p>
          <a:p>
            <a:r>
              <a:rPr lang="en-GB" b="1" dirty="0"/>
              <a:t>Unit 1: Modern World Studies in Depth</a:t>
            </a:r>
          </a:p>
          <a:p>
            <a:endParaRPr lang="en-GB" dirty="0"/>
          </a:p>
          <a:p>
            <a:r>
              <a:rPr lang="en-GB" dirty="0"/>
              <a:t>Section A</a:t>
            </a:r>
          </a:p>
          <a:p>
            <a:r>
              <a:rPr lang="en-GB" dirty="0"/>
              <a:t>Life in Nazi Germany,1933-45</a:t>
            </a:r>
          </a:p>
          <a:p>
            <a:r>
              <a:rPr lang="en-GB" dirty="0"/>
              <a:t>This includes:</a:t>
            </a:r>
          </a:p>
          <a:p>
            <a:r>
              <a:rPr lang="en-GB" dirty="0"/>
              <a:t>how Hitler became a dictator, how Nazi rule affected the lives of young people, women and minority groups, life in Germany during WWII</a:t>
            </a:r>
          </a:p>
        </p:txBody>
      </p:sp>
    </p:spTree>
    <p:extLst>
      <p:ext uri="{BB962C8B-B14F-4D97-AF65-F5344CB8AC3E}">
        <p14:creationId xmlns:p14="http://schemas.microsoft.com/office/powerpoint/2010/main" val="508888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FFE25-E352-40AC-94E6-59A366F22901}"/>
              </a:ext>
            </a:extLst>
          </p:cNvPr>
          <p:cNvSpPr>
            <a:spLocks noGrp="1"/>
          </p:cNvSpPr>
          <p:nvPr>
            <p:ph type="title"/>
          </p:nvPr>
        </p:nvSpPr>
        <p:spPr/>
        <p:txBody>
          <a:bodyPr/>
          <a:lstStyle/>
          <a:p>
            <a:r>
              <a:rPr lang="en-GB" dirty="0"/>
              <a:t>What will I study?</a:t>
            </a:r>
          </a:p>
        </p:txBody>
      </p:sp>
      <p:pic>
        <p:nvPicPr>
          <p:cNvPr id="6" name="Content Placeholder 5">
            <a:extLst>
              <a:ext uri="{FF2B5EF4-FFF2-40B4-BE49-F238E27FC236}">
                <a16:creationId xmlns:a16="http://schemas.microsoft.com/office/drawing/2014/main" id="{C098DEBE-C8A6-41BC-84BD-5403BFACBF89}"/>
              </a:ext>
            </a:extLst>
          </p:cNvPr>
          <p:cNvPicPr>
            <a:picLocks noGrp="1" noChangeAspect="1"/>
          </p:cNvPicPr>
          <p:nvPr>
            <p:ph sz="half" idx="1"/>
          </p:nvPr>
        </p:nvPicPr>
        <p:blipFill>
          <a:blip r:embed="rId2">
            <a:extLst>
              <a:ext uri="{837473B0-CC2E-450A-ABE3-18F120FF3D39}">
                <a1611:picAttrSrcUrl xmlns:a1611="http://schemas.microsoft.com/office/drawing/2016/11/main" xmlns="" r:id="rId3"/>
              </a:ext>
            </a:extLst>
          </a:blip>
          <a:stretch>
            <a:fillRect/>
          </a:stretch>
        </p:blipFill>
        <p:spPr>
          <a:xfrm>
            <a:off x="1474950" y="2160588"/>
            <a:ext cx="2588888" cy="3881437"/>
          </a:xfrm>
        </p:spPr>
      </p:pic>
      <p:sp>
        <p:nvSpPr>
          <p:cNvPr id="4" name="Content Placeholder 3">
            <a:extLst>
              <a:ext uri="{FF2B5EF4-FFF2-40B4-BE49-F238E27FC236}">
                <a16:creationId xmlns:a16="http://schemas.microsoft.com/office/drawing/2014/main" id="{7A86E4CF-AC6B-4D6E-8801-B178E02DD9E8}"/>
              </a:ext>
            </a:extLst>
          </p:cNvPr>
          <p:cNvSpPr>
            <a:spLocks noGrp="1"/>
          </p:cNvSpPr>
          <p:nvPr>
            <p:ph sz="half" idx="2"/>
          </p:nvPr>
        </p:nvSpPr>
        <p:spPr/>
        <p:txBody>
          <a:bodyPr>
            <a:normAutofit fontScale="92500" lnSpcReduction="10000"/>
          </a:bodyPr>
          <a:lstStyle/>
          <a:p>
            <a:r>
              <a:rPr lang="en-GB" b="1" dirty="0"/>
              <a:t>Year 11</a:t>
            </a:r>
          </a:p>
          <a:p>
            <a:r>
              <a:rPr lang="en-GB" b="1" dirty="0"/>
              <a:t>Unit 1: Modern World Studies in Depth</a:t>
            </a:r>
          </a:p>
          <a:p>
            <a:r>
              <a:rPr lang="en-GB" dirty="0"/>
              <a:t>Section B</a:t>
            </a:r>
          </a:p>
          <a:p>
            <a:r>
              <a:rPr lang="en-GB" dirty="0"/>
              <a:t>Changing Relations: Northern Ireland and its neighbours 1965-1998</a:t>
            </a:r>
          </a:p>
          <a:p>
            <a:r>
              <a:rPr lang="en-GB" dirty="0"/>
              <a:t>This includes:</a:t>
            </a:r>
          </a:p>
          <a:p>
            <a:r>
              <a:rPr lang="en-GB" dirty="0"/>
              <a:t>The reasons for the outbreak of ‘The Troubles’, the emergence of paramilitary groups, the Hunger Strikes, attempts to find a political solution e.g. The Good Friday Agreement.</a:t>
            </a:r>
          </a:p>
        </p:txBody>
      </p:sp>
    </p:spTree>
    <p:extLst>
      <p:ext uri="{BB962C8B-B14F-4D97-AF65-F5344CB8AC3E}">
        <p14:creationId xmlns:p14="http://schemas.microsoft.com/office/powerpoint/2010/main" val="1297303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284AE-0A00-4233-9753-0FA7FF00AEFE}"/>
              </a:ext>
            </a:extLst>
          </p:cNvPr>
          <p:cNvSpPr>
            <a:spLocks noGrp="1"/>
          </p:cNvSpPr>
          <p:nvPr>
            <p:ph type="title"/>
          </p:nvPr>
        </p:nvSpPr>
        <p:spPr/>
        <p:txBody>
          <a:bodyPr/>
          <a:lstStyle/>
          <a:p>
            <a:r>
              <a:rPr lang="en-GB" dirty="0"/>
              <a:t>What will I study?</a:t>
            </a:r>
          </a:p>
        </p:txBody>
      </p:sp>
      <p:pic>
        <p:nvPicPr>
          <p:cNvPr id="6" name="Content Placeholder 5" descr="A picture containing text, city&#10;&#10;Description automatically generated">
            <a:extLst>
              <a:ext uri="{FF2B5EF4-FFF2-40B4-BE49-F238E27FC236}">
                <a16:creationId xmlns:a16="http://schemas.microsoft.com/office/drawing/2014/main" id="{89FDE252-ABE9-401A-94E1-99D968E5504A}"/>
              </a:ext>
            </a:extLst>
          </p:cNvPr>
          <p:cNvPicPr>
            <a:picLocks noGrp="1" noChangeAspect="1"/>
          </p:cNvPicPr>
          <p:nvPr>
            <p:ph sz="half" idx="1"/>
          </p:nvPr>
        </p:nvPicPr>
        <p:blipFill>
          <a:blip r:embed="rId2">
            <a:extLst>
              <a:ext uri="{837473B0-CC2E-450A-ABE3-18F120FF3D39}">
                <a1611:picAttrSrcUrl xmlns:a1611="http://schemas.microsoft.com/office/drawing/2016/11/main" xmlns="" r:id="rId3"/>
              </a:ext>
            </a:extLst>
          </a:blip>
          <a:stretch>
            <a:fillRect/>
          </a:stretch>
        </p:blipFill>
        <p:spPr>
          <a:xfrm>
            <a:off x="677863" y="2532658"/>
            <a:ext cx="4183062" cy="3137296"/>
          </a:xfrm>
        </p:spPr>
      </p:pic>
      <p:sp>
        <p:nvSpPr>
          <p:cNvPr id="4" name="Content Placeholder 3">
            <a:extLst>
              <a:ext uri="{FF2B5EF4-FFF2-40B4-BE49-F238E27FC236}">
                <a16:creationId xmlns:a16="http://schemas.microsoft.com/office/drawing/2014/main" id="{D9CE165F-1928-4026-BC65-34DEA0F04F16}"/>
              </a:ext>
            </a:extLst>
          </p:cNvPr>
          <p:cNvSpPr>
            <a:spLocks noGrp="1"/>
          </p:cNvSpPr>
          <p:nvPr>
            <p:ph sz="half" idx="2"/>
          </p:nvPr>
        </p:nvSpPr>
        <p:spPr/>
        <p:txBody>
          <a:bodyPr>
            <a:normAutofit lnSpcReduction="10000"/>
          </a:bodyPr>
          <a:lstStyle/>
          <a:p>
            <a:r>
              <a:rPr lang="en-GB" b="1" dirty="0"/>
              <a:t>Year 12</a:t>
            </a:r>
          </a:p>
          <a:p>
            <a:r>
              <a:rPr lang="en-GB" b="1" dirty="0"/>
              <a:t>Unit 2: Outline Study</a:t>
            </a:r>
          </a:p>
          <a:p>
            <a:r>
              <a:rPr lang="en-GB" dirty="0"/>
              <a:t>International Relations, 1945-2003</a:t>
            </a:r>
          </a:p>
          <a:p>
            <a:endParaRPr lang="en-GB" dirty="0"/>
          </a:p>
          <a:p>
            <a:r>
              <a:rPr lang="en-GB" dirty="0"/>
              <a:t>This includes:</a:t>
            </a:r>
          </a:p>
          <a:p>
            <a:r>
              <a:rPr lang="en-GB" dirty="0"/>
              <a:t>The rivalry between Communism and Capitalism, The Cold War and conflict in Korea, Cuba and Vietnam, The Berlin Wall, fall of Communism, the growth of international terrorism e.g. attacks on the Twin Towers in the USA.</a:t>
            </a:r>
          </a:p>
          <a:p>
            <a:endParaRPr lang="en-GB" dirty="0"/>
          </a:p>
        </p:txBody>
      </p:sp>
    </p:spTree>
    <p:extLst>
      <p:ext uri="{BB962C8B-B14F-4D97-AF65-F5344CB8AC3E}">
        <p14:creationId xmlns:p14="http://schemas.microsoft.com/office/powerpoint/2010/main" val="2160388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DF846-0ED3-40B9-A13D-F056F2517517}"/>
              </a:ext>
            </a:extLst>
          </p:cNvPr>
          <p:cNvSpPr>
            <a:spLocks noGrp="1"/>
          </p:cNvSpPr>
          <p:nvPr>
            <p:ph type="title"/>
          </p:nvPr>
        </p:nvSpPr>
        <p:spPr>
          <a:xfrm>
            <a:off x="677334" y="609600"/>
            <a:ext cx="8596668" cy="5143130"/>
          </a:xfrm>
        </p:spPr>
        <p:txBody>
          <a:bodyPr>
            <a:normAutofit/>
          </a:bodyPr>
          <a:lstStyle/>
          <a:p>
            <a:r>
              <a:rPr lang="en-GB" dirty="0"/>
              <a:t>How will I be assessed?</a:t>
            </a:r>
            <a:br>
              <a:rPr lang="en-GB" dirty="0"/>
            </a:br>
            <a:r>
              <a:rPr lang="en-GB" dirty="0"/>
              <a:t/>
            </a:r>
            <a:br>
              <a:rPr lang="en-GB" dirty="0"/>
            </a:br>
            <a:r>
              <a:rPr lang="en-GB" sz="2800" dirty="0">
                <a:solidFill>
                  <a:schemeClr val="tx1"/>
                </a:solidFill>
              </a:rPr>
              <a:t>One written paper at the end of Year 11 assessing Germany and Northern Ireland, worth 60%. The exam is 1 hour 45 minutes long.</a:t>
            </a:r>
            <a:br>
              <a:rPr lang="en-GB" sz="2800" dirty="0">
                <a:solidFill>
                  <a:schemeClr val="tx1"/>
                </a:solidFill>
              </a:rPr>
            </a:br>
            <a:r>
              <a:rPr lang="en-GB" sz="2800" dirty="0">
                <a:solidFill>
                  <a:schemeClr val="tx1"/>
                </a:solidFill>
              </a:rPr>
              <a:t/>
            </a:r>
            <a:br>
              <a:rPr lang="en-GB" sz="2800" dirty="0">
                <a:solidFill>
                  <a:schemeClr val="tx1"/>
                </a:solidFill>
              </a:rPr>
            </a:br>
            <a:r>
              <a:rPr lang="en-GB" sz="2800" dirty="0">
                <a:solidFill>
                  <a:schemeClr val="tx1"/>
                </a:solidFill>
              </a:rPr>
              <a:t>One written paper at the end of Year 12 assessing International Relations, worth 40%. The exam is 1 hour 15 minutes long.</a:t>
            </a:r>
            <a:endParaRPr lang="en-GB" dirty="0">
              <a:solidFill>
                <a:schemeClr val="tx1"/>
              </a:solidFill>
            </a:endParaRPr>
          </a:p>
        </p:txBody>
      </p:sp>
    </p:spTree>
    <p:extLst>
      <p:ext uri="{BB962C8B-B14F-4D97-AF65-F5344CB8AC3E}">
        <p14:creationId xmlns:p14="http://schemas.microsoft.com/office/powerpoint/2010/main" val="3664454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8CCED-DFDD-4B2E-9CA1-9B188404C839}"/>
              </a:ext>
            </a:extLst>
          </p:cNvPr>
          <p:cNvSpPr>
            <a:spLocks noGrp="1"/>
          </p:cNvSpPr>
          <p:nvPr>
            <p:ph type="title"/>
          </p:nvPr>
        </p:nvSpPr>
        <p:spPr/>
        <p:txBody>
          <a:bodyPr>
            <a:normAutofit fontScale="90000"/>
          </a:bodyPr>
          <a:lstStyle/>
          <a:p>
            <a:r>
              <a:rPr lang="en-GB" dirty="0"/>
              <a:t>How can I find out more?</a:t>
            </a:r>
            <a:br>
              <a:rPr lang="en-GB" dirty="0"/>
            </a:br>
            <a:r>
              <a:rPr lang="en-GB" dirty="0"/>
              <a:t/>
            </a:r>
            <a:br>
              <a:rPr lang="en-GB" dirty="0"/>
            </a:br>
            <a:r>
              <a:rPr lang="en-GB" dirty="0"/>
              <a:t/>
            </a:r>
            <a:br>
              <a:rPr lang="en-GB" dirty="0"/>
            </a:br>
            <a:r>
              <a:rPr lang="en-GB" sz="2700" dirty="0">
                <a:solidFill>
                  <a:schemeClr val="tx1"/>
                </a:solidFill>
              </a:rPr>
              <a:t>Email Mrs Speers if you have any questions:</a:t>
            </a:r>
            <a:br>
              <a:rPr lang="en-GB" sz="2700" dirty="0">
                <a:solidFill>
                  <a:schemeClr val="tx1"/>
                </a:solidFill>
              </a:rPr>
            </a:br>
            <a:r>
              <a:rPr lang="en-GB" sz="2700" dirty="0">
                <a:solidFill>
                  <a:schemeClr val="tx1"/>
                </a:solidFill>
              </a:rPr>
              <a:t>									</a:t>
            </a:r>
            <a:r>
              <a:rPr lang="en-GB" sz="2700" dirty="0">
                <a:solidFill>
                  <a:schemeClr val="tx1"/>
                </a:solidFill>
                <a:hlinkClick r:id="rId2">
                  <a:extLst>
                    <a:ext uri="{A12FA001-AC4F-418D-AE19-62706E023703}">
                      <ahyp:hlinkClr xmlns:ahyp="http://schemas.microsoft.com/office/drawing/2018/hyperlinkcolor" xmlns="" val="tx"/>
                    </a:ext>
                  </a:extLst>
                </a:hlinkClick>
              </a:rPr>
              <a:t>fspeers638@c2kni.net</a:t>
            </a:r>
            <a:r>
              <a:rPr lang="en-GB" sz="2700" dirty="0">
                <a:solidFill>
                  <a:schemeClr val="tx1"/>
                </a:solidFill>
              </a:rPr>
              <a:t/>
            </a:r>
            <a:br>
              <a:rPr lang="en-GB" sz="2700" dirty="0">
                <a:solidFill>
                  <a:schemeClr val="tx1"/>
                </a:solidFill>
              </a:rPr>
            </a:br>
            <a:r>
              <a:rPr lang="en-GB" sz="2700">
                <a:solidFill>
                  <a:schemeClr val="tx1"/>
                </a:solidFill>
              </a:rPr>
              <a:t/>
            </a:r>
            <a:br>
              <a:rPr lang="en-GB" sz="2700">
                <a:solidFill>
                  <a:schemeClr val="tx1"/>
                </a:solidFill>
              </a:rPr>
            </a:br>
            <a:r>
              <a:rPr lang="en-GB" sz="2700" dirty="0">
                <a:solidFill>
                  <a:schemeClr val="tx1"/>
                </a:solidFill>
              </a:rPr>
              <a:t/>
            </a:r>
            <a:br>
              <a:rPr lang="en-GB" sz="2700" dirty="0">
                <a:solidFill>
                  <a:schemeClr val="tx1"/>
                </a:solidFill>
              </a:rPr>
            </a:br>
            <a:r>
              <a:rPr lang="en-GB" sz="2700" dirty="0">
                <a:solidFill>
                  <a:schemeClr val="tx1"/>
                </a:solidFill>
              </a:rPr>
              <a:t/>
            </a:r>
            <a:br>
              <a:rPr lang="en-GB" sz="2700" dirty="0">
                <a:solidFill>
                  <a:schemeClr val="tx1"/>
                </a:solidFill>
              </a:rPr>
            </a:br>
            <a:r>
              <a:rPr lang="en-GB" sz="2700" dirty="0">
                <a:solidFill>
                  <a:schemeClr val="tx1"/>
                </a:solidFill>
              </a:rPr>
              <a:t>Speak to someone in Year 11 or 12 who is already studying History!</a:t>
            </a:r>
            <a:endParaRPr lang="en-GB" dirty="0">
              <a:solidFill>
                <a:schemeClr val="tx1"/>
              </a:solidFill>
            </a:endParaRPr>
          </a:p>
        </p:txBody>
      </p:sp>
    </p:spTree>
    <p:extLst>
      <p:ext uri="{BB962C8B-B14F-4D97-AF65-F5344CB8AC3E}">
        <p14:creationId xmlns:p14="http://schemas.microsoft.com/office/powerpoint/2010/main" val="3052316881"/>
      </p:ext>
    </p:extLst>
  </p:cSld>
  <p:clrMapOvr>
    <a:masterClrMapping/>
  </p:clrMapOvr>
  <p:transition spd="slow">
    <p:push dir="u"/>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52</TotalTime>
  <Words>343</Words>
  <Application>Microsoft Office PowerPoint</Application>
  <PresentationFormat>Widescreen</PresentationFormat>
  <Paragraphs>26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GCSE History</vt:lpstr>
      <vt:lpstr>Why study History?  It is highly regarded by universities and employers  You can gain skills to help you do better in other subjects  You can develop your skills as inquiring, curious and critical thinkers  It can spark a lifelong interest in making sense of the past </vt:lpstr>
      <vt:lpstr>What will I study?</vt:lpstr>
      <vt:lpstr>What will I study?</vt:lpstr>
      <vt:lpstr>What will I study?</vt:lpstr>
      <vt:lpstr>How will I be assessed?  One written paper at the end of Year 11 assessing Germany and Northern Ireland, worth 60%. The exam is 1 hour 45 minutes long.  One written paper at the end of Year 12 assessing International Relations, worth 40%. The exam is 1 hour 15 minutes long.</vt:lpstr>
      <vt:lpstr>How can I find out more?   Email Mrs Speers if you have any questions:          fspeers638@c2kni.net    Speak to someone in Year 11 or 12 who is already studying History!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GCSE History</dc:title>
  <dc:creator>Fiona Speers</dc:creator>
  <cp:lastModifiedBy>F Speers</cp:lastModifiedBy>
  <cp:revision>8</cp:revision>
  <dcterms:created xsi:type="dcterms:W3CDTF">2021-01-11T14:58:39Z</dcterms:created>
  <dcterms:modified xsi:type="dcterms:W3CDTF">2022-01-07T13:15:32Z</dcterms:modified>
</cp:coreProperties>
</file>